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62" r:id="rId4"/>
    <p:sldId id="260" r:id="rId5"/>
    <p:sldId id="261" r:id="rId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a5551555@gmail.com" initials="e" lastIdx="2" clrIdx="0">
    <p:extLst>
      <p:ext uri="{19B8F6BF-5375-455C-9EA6-DF929625EA0E}">
        <p15:presenceInfo xmlns:p15="http://schemas.microsoft.com/office/powerpoint/2012/main" userId="e38b39701b69f0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C3841-AA16-4B59-A1C6-FC91E30B6BFD}" type="doc">
      <dgm:prSet loTypeId="urn:microsoft.com/office/officeart/2005/8/layout/cycle3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B98C7310-C6F4-4833-8FAD-106835CECCBC}">
      <dgm:prSet phldrT="[Текст]" custT="1"/>
      <dgm:spPr/>
      <dgm:t>
        <a:bodyPr spcFirstLastPara="0" vert="horz" wrap="square" lIns="49530" tIns="49530" rIns="49530" bIns="49530" numCol="1" spcCol="1270" anchor="ctr" anchorCtr="0"/>
        <a:lstStyle/>
        <a:p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Обучение родителей эффективному взаимодействию с детьми в совместной деятельности.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gm:t>
    </dgm:pt>
    <dgm:pt modelId="{B2302AEB-8F73-4643-9170-9D05ADA0393D}" type="parTrans" cxnId="{C10FD6AD-2651-48B9-A2BF-ED5F83952C8A}">
      <dgm:prSet/>
      <dgm:spPr/>
      <dgm:t>
        <a:bodyPr/>
        <a:lstStyle/>
        <a:p>
          <a:endParaRPr lang="ru-RU"/>
        </a:p>
      </dgm:t>
    </dgm:pt>
    <dgm:pt modelId="{71568FD5-88AB-4301-AE1B-C26B379E70D7}" type="sibTrans" cxnId="{C10FD6AD-2651-48B9-A2BF-ED5F83952C8A}">
      <dgm:prSet/>
      <dgm:spPr/>
      <dgm:t>
        <a:bodyPr/>
        <a:lstStyle/>
        <a:p>
          <a:endParaRPr lang="ru-RU"/>
        </a:p>
      </dgm:t>
    </dgm:pt>
    <dgm:pt modelId="{C6C3BB62-11F4-4D6A-A1A4-7552EB9A0818}">
      <dgm:prSet phldrT="[Текст]" custT="1"/>
      <dgm:spPr/>
      <dgm:t>
        <a:bodyPr/>
        <a:lstStyle/>
        <a:p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Формирование готовности к совместной деятельности со сверстниками и взрослыми.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gm:t>
    </dgm:pt>
    <dgm:pt modelId="{E30F260A-58D8-4366-AE93-F56ADC7EF2B4}" type="parTrans" cxnId="{CCA2EDCA-A1E0-4070-BB83-CA7336EF9F71}">
      <dgm:prSet/>
      <dgm:spPr/>
      <dgm:t>
        <a:bodyPr/>
        <a:lstStyle/>
        <a:p>
          <a:endParaRPr lang="ru-RU"/>
        </a:p>
      </dgm:t>
    </dgm:pt>
    <dgm:pt modelId="{2AB13BB2-3DEA-46A1-99E1-DE9DAEB20FED}" type="sibTrans" cxnId="{CCA2EDCA-A1E0-4070-BB83-CA7336EF9F71}">
      <dgm:prSet/>
      <dgm:spPr/>
      <dgm:t>
        <a:bodyPr/>
        <a:lstStyle/>
        <a:p>
          <a:endParaRPr lang="ru-RU"/>
        </a:p>
      </dgm:t>
    </dgm:pt>
    <dgm:pt modelId="{F1A6526B-D850-4506-A820-23FED236F97E}">
      <dgm:prSet phldrT="[Текст]" custT="1"/>
      <dgm:spPr/>
      <dgm:t>
        <a:bodyPr/>
        <a:lstStyle/>
        <a:p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Воспитание гуманного отношения ко всему живому, развитие социального и эмоционального интеллекта, эмоциональной отзывчивости, сопереживания</a:t>
          </a:r>
          <a:r>
            <a:rPr lang="ru-RU" sz="1000" kern="1200"/>
            <a:t>.</a:t>
          </a:r>
          <a:endParaRPr lang="ru-RU" sz="1000" kern="1200" baseline="0" dirty="0"/>
        </a:p>
      </dgm:t>
    </dgm:pt>
    <dgm:pt modelId="{BDE57276-5DDE-474D-9214-8D4FB6D9DFCC}" type="parTrans" cxnId="{22B63A1A-2416-4FBA-9E86-C329C5203704}">
      <dgm:prSet/>
      <dgm:spPr/>
      <dgm:t>
        <a:bodyPr/>
        <a:lstStyle/>
        <a:p>
          <a:endParaRPr lang="ru-RU"/>
        </a:p>
      </dgm:t>
    </dgm:pt>
    <dgm:pt modelId="{269C45BB-5363-4365-804E-D700736502ED}" type="sibTrans" cxnId="{22B63A1A-2416-4FBA-9E86-C329C5203704}">
      <dgm:prSet/>
      <dgm:spPr/>
      <dgm:t>
        <a:bodyPr/>
        <a:lstStyle/>
        <a:p>
          <a:endParaRPr lang="ru-RU"/>
        </a:p>
      </dgm:t>
    </dgm:pt>
    <dgm:pt modelId="{91DFEE7C-C20E-40DF-8CBF-05DEE3927AA5}">
      <dgm:prSet custT="1"/>
      <dgm:spPr/>
      <dgm:t>
        <a:bodyPr/>
        <a:lstStyle/>
        <a:p>
          <a:r>
            <a:rPr lang="ru-RU" sz="1400" b="1" i="0" kern="1200" dirty="0">
              <a:latin typeface="Corbel" panose="020B0503020204020204" pitchFamily="34" charset="0"/>
              <a:ea typeface="+mn-ea"/>
              <a:cs typeface="+mn-cs"/>
            </a:rPr>
            <a:t>Сохранение и обогащение семейных ценностей и традиции. Счастливая семья-это папа, мама, дети, любовь, добро, чувство значимости и поддержка!</a:t>
          </a:r>
        </a:p>
      </dgm:t>
    </dgm:pt>
    <dgm:pt modelId="{DCB1D748-BED0-4745-A04C-F14C2041632F}" type="parTrans" cxnId="{96D481A9-A68A-41C3-9A36-2722C21A558A}">
      <dgm:prSet/>
      <dgm:spPr/>
      <dgm:t>
        <a:bodyPr/>
        <a:lstStyle/>
        <a:p>
          <a:endParaRPr lang="ru-RU"/>
        </a:p>
      </dgm:t>
    </dgm:pt>
    <dgm:pt modelId="{E12125B9-D677-4DAF-9BD6-684E5FA8A4D4}" type="sibTrans" cxnId="{96D481A9-A68A-41C3-9A36-2722C21A558A}">
      <dgm:prSet/>
      <dgm:spPr/>
      <dgm:t>
        <a:bodyPr/>
        <a:lstStyle/>
        <a:p>
          <a:endParaRPr lang="ru-RU"/>
        </a:p>
      </dgm:t>
    </dgm:pt>
    <dgm:pt modelId="{AABFDEB5-7A86-4468-870C-A3CDF3359E30}">
      <dgm:prSet custT="1"/>
      <dgm:spPr/>
      <dgm:t>
        <a:bodyPr/>
        <a:lstStyle/>
        <a:p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Способствовать развитию таких ценностных качеств дошкольников, как: доброта, искренность, великодушие, милосердие, бескорыстие, благотворительность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gm:t>
    </dgm:pt>
    <dgm:pt modelId="{8D475435-075A-4957-8E5C-9D419FE55C1C}" type="parTrans" cxnId="{D1E86EF5-1AFB-4E52-B012-5956BFE0E4C3}">
      <dgm:prSet/>
      <dgm:spPr/>
      <dgm:t>
        <a:bodyPr/>
        <a:lstStyle/>
        <a:p>
          <a:endParaRPr lang="ru-RU"/>
        </a:p>
      </dgm:t>
    </dgm:pt>
    <dgm:pt modelId="{957CBA92-9D05-4BFB-A3F6-C93CC36983A1}" type="sibTrans" cxnId="{D1E86EF5-1AFB-4E52-B012-5956BFE0E4C3}">
      <dgm:prSet/>
      <dgm:spPr/>
      <dgm:t>
        <a:bodyPr/>
        <a:lstStyle/>
        <a:p>
          <a:endParaRPr lang="ru-RU"/>
        </a:p>
      </dgm:t>
    </dgm:pt>
    <dgm:pt modelId="{6B7C0F8B-3E9E-4D74-9207-DAB75620FD22}" type="pres">
      <dgm:prSet presAssocID="{820C3841-AA16-4B59-A1C6-FC91E30B6BFD}" presName="Name0" presStyleCnt="0">
        <dgm:presLayoutVars>
          <dgm:dir/>
          <dgm:resizeHandles val="exact"/>
        </dgm:presLayoutVars>
      </dgm:prSet>
      <dgm:spPr/>
    </dgm:pt>
    <dgm:pt modelId="{07C011BB-3EEA-4A5E-919F-9958D1B1C492}" type="pres">
      <dgm:prSet presAssocID="{820C3841-AA16-4B59-A1C6-FC91E30B6BFD}" presName="cycle" presStyleCnt="0"/>
      <dgm:spPr/>
    </dgm:pt>
    <dgm:pt modelId="{F899661B-3368-450B-9FC6-817010DBAEA2}" type="pres">
      <dgm:prSet presAssocID="{B98C7310-C6F4-4833-8FAD-106835CECCBC}" presName="nodeFirstNode" presStyleLbl="node1" presStyleIdx="0" presStyleCnt="5" custScaleX="79239" custScaleY="74743" custRadScaleRad="132297" custRadScaleInc="82339">
        <dgm:presLayoutVars>
          <dgm:bulletEnabled val="1"/>
        </dgm:presLayoutVars>
      </dgm:prSet>
      <dgm:spPr>
        <a:xfrm>
          <a:off x="830244" y="1637125"/>
          <a:ext cx="2110617" cy="995430"/>
        </a:xfrm>
        <a:prstGeom prst="roundRect">
          <a:avLst/>
        </a:prstGeom>
      </dgm:spPr>
    </dgm:pt>
    <dgm:pt modelId="{55837894-AAF4-4B0D-A821-C79FB761F794}" type="pres">
      <dgm:prSet presAssocID="{71568FD5-88AB-4301-AE1B-C26B379E70D7}" presName="sibTransFirstNode" presStyleLbl="bgShp" presStyleIdx="0" presStyleCnt="1" custLinFactNeighborX="-36239" custLinFactNeighborY="-1226"/>
      <dgm:spPr/>
    </dgm:pt>
    <dgm:pt modelId="{CAA11924-7A01-424A-9BE5-B16734FE0C3D}" type="pres">
      <dgm:prSet presAssocID="{C6C3BB62-11F4-4D6A-A1A4-7552EB9A0818}" presName="nodeFollowingNodes" presStyleLbl="node1" presStyleIdx="1" presStyleCnt="5" custScaleX="85277" custScaleY="75785" custRadScaleRad="141976" custRadScaleInc="23782">
        <dgm:presLayoutVars>
          <dgm:bulletEnabled val="1"/>
        </dgm:presLayoutVars>
      </dgm:prSet>
      <dgm:spPr/>
    </dgm:pt>
    <dgm:pt modelId="{54B2C767-A9B1-414E-98B3-E696255A8F89}" type="pres">
      <dgm:prSet presAssocID="{AABFDEB5-7A86-4468-870C-A3CDF3359E30}" presName="nodeFollowingNodes" presStyleLbl="node1" presStyleIdx="2" presStyleCnt="5" custRadScaleRad="110408" custRadScaleInc="-24573">
        <dgm:presLayoutVars>
          <dgm:bulletEnabled val="1"/>
        </dgm:presLayoutVars>
      </dgm:prSet>
      <dgm:spPr/>
    </dgm:pt>
    <dgm:pt modelId="{2DEFB913-4962-4009-A07F-EFBD06C3652C}" type="pres">
      <dgm:prSet presAssocID="{F1A6526B-D850-4506-A820-23FED236F97E}" presName="nodeFollowingNodes" presStyleLbl="node1" presStyleIdx="3" presStyleCnt="5" custScaleX="107102" custScaleY="119888" custRadScaleRad="85522" custRadScaleInc="38716">
        <dgm:presLayoutVars>
          <dgm:bulletEnabled val="1"/>
        </dgm:presLayoutVars>
      </dgm:prSet>
      <dgm:spPr/>
    </dgm:pt>
    <dgm:pt modelId="{C32E783C-6C4C-446D-A1D2-939D66A728F6}" type="pres">
      <dgm:prSet presAssocID="{91DFEE7C-C20E-40DF-8CBF-05DEE3927AA5}" presName="nodeFollowingNodes" presStyleLbl="node1" presStyleIdx="4" presStyleCnt="5" custScaleX="100821" custScaleY="102946" custRadScaleRad="105757" custRadScaleInc="19153">
        <dgm:presLayoutVars>
          <dgm:bulletEnabled val="1"/>
        </dgm:presLayoutVars>
      </dgm:prSet>
      <dgm:spPr/>
    </dgm:pt>
  </dgm:ptLst>
  <dgm:cxnLst>
    <dgm:cxn modelId="{2A84A501-150A-4BFD-BE8E-7275E88F9166}" type="presOf" srcId="{71568FD5-88AB-4301-AE1B-C26B379E70D7}" destId="{55837894-AAF4-4B0D-A821-C79FB761F794}" srcOrd="0" destOrd="0" presId="urn:microsoft.com/office/officeart/2005/8/layout/cycle3"/>
    <dgm:cxn modelId="{375B6B07-1DF6-478F-8085-F531CA8F491D}" type="presOf" srcId="{F1A6526B-D850-4506-A820-23FED236F97E}" destId="{2DEFB913-4962-4009-A07F-EFBD06C3652C}" srcOrd="0" destOrd="0" presId="urn:microsoft.com/office/officeart/2005/8/layout/cycle3"/>
    <dgm:cxn modelId="{22B63A1A-2416-4FBA-9E86-C329C5203704}" srcId="{820C3841-AA16-4B59-A1C6-FC91E30B6BFD}" destId="{F1A6526B-D850-4506-A820-23FED236F97E}" srcOrd="3" destOrd="0" parTransId="{BDE57276-5DDE-474D-9214-8D4FB6D9DFCC}" sibTransId="{269C45BB-5363-4365-804E-D700736502ED}"/>
    <dgm:cxn modelId="{5A710931-D5B7-4172-BBEF-0E6856F18EE7}" type="presOf" srcId="{AABFDEB5-7A86-4468-870C-A3CDF3359E30}" destId="{54B2C767-A9B1-414E-98B3-E696255A8F89}" srcOrd="0" destOrd="0" presId="urn:microsoft.com/office/officeart/2005/8/layout/cycle3"/>
    <dgm:cxn modelId="{A21D2A37-6ED6-412F-9514-9442E6BBCAF9}" type="presOf" srcId="{B98C7310-C6F4-4833-8FAD-106835CECCBC}" destId="{F899661B-3368-450B-9FC6-817010DBAEA2}" srcOrd="0" destOrd="0" presId="urn:microsoft.com/office/officeart/2005/8/layout/cycle3"/>
    <dgm:cxn modelId="{9564016F-7EA7-4E9F-A15B-00323490D44E}" type="presOf" srcId="{C6C3BB62-11F4-4D6A-A1A4-7552EB9A0818}" destId="{CAA11924-7A01-424A-9BE5-B16734FE0C3D}" srcOrd="0" destOrd="0" presId="urn:microsoft.com/office/officeart/2005/8/layout/cycle3"/>
    <dgm:cxn modelId="{9790589F-2744-47AB-902B-B0F9A208835F}" type="presOf" srcId="{91DFEE7C-C20E-40DF-8CBF-05DEE3927AA5}" destId="{C32E783C-6C4C-446D-A1D2-939D66A728F6}" srcOrd="0" destOrd="0" presId="urn:microsoft.com/office/officeart/2005/8/layout/cycle3"/>
    <dgm:cxn modelId="{96D481A9-A68A-41C3-9A36-2722C21A558A}" srcId="{820C3841-AA16-4B59-A1C6-FC91E30B6BFD}" destId="{91DFEE7C-C20E-40DF-8CBF-05DEE3927AA5}" srcOrd="4" destOrd="0" parTransId="{DCB1D748-BED0-4745-A04C-F14C2041632F}" sibTransId="{E12125B9-D677-4DAF-9BD6-684E5FA8A4D4}"/>
    <dgm:cxn modelId="{C10FD6AD-2651-48B9-A2BF-ED5F83952C8A}" srcId="{820C3841-AA16-4B59-A1C6-FC91E30B6BFD}" destId="{B98C7310-C6F4-4833-8FAD-106835CECCBC}" srcOrd="0" destOrd="0" parTransId="{B2302AEB-8F73-4643-9170-9D05ADA0393D}" sibTransId="{71568FD5-88AB-4301-AE1B-C26B379E70D7}"/>
    <dgm:cxn modelId="{B26B9CB8-03AD-46F9-A160-38CF174AF529}" type="presOf" srcId="{820C3841-AA16-4B59-A1C6-FC91E30B6BFD}" destId="{6B7C0F8B-3E9E-4D74-9207-DAB75620FD22}" srcOrd="0" destOrd="0" presId="urn:microsoft.com/office/officeart/2005/8/layout/cycle3"/>
    <dgm:cxn modelId="{CCA2EDCA-A1E0-4070-BB83-CA7336EF9F71}" srcId="{820C3841-AA16-4B59-A1C6-FC91E30B6BFD}" destId="{C6C3BB62-11F4-4D6A-A1A4-7552EB9A0818}" srcOrd="1" destOrd="0" parTransId="{E30F260A-58D8-4366-AE93-F56ADC7EF2B4}" sibTransId="{2AB13BB2-3DEA-46A1-99E1-DE9DAEB20FED}"/>
    <dgm:cxn modelId="{D1E86EF5-1AFB-4E52-B012-5956BFE0E4C3}" srcId="{820C3841-AA16-4B59-A1C6-FC91E30B6BFD}" destId="{AABFDEB5-7A86-4468-870C-A3CDF3359E30}" srcOrd="2" destOrd="0" parTransId="{8D475435-075A-4957-8E5C-9D419FE55C1C}" sibTransId="{957CBA92-9D05-4BFB-A3F6-C93CC36983A1}"/>
    <dgm:cxn modelId="{CF5597C0-B205-4AED-B1B4-9BACA137EB7E}" type="presParOf" srcId="{6B7C0F8B-3E9E-4D74-9207-DAB75620FD22}" destId="{07C011BB-3EEA-4A5E-919F-9958D1B1C492}" srcOrd="0" destOrd="0" presId="urn:microsoft.com/office/officeart/2005/8/layout/cycle3"/>
    <dgm:cxn modelId="{1F4AD951-E7FC-4DC8-A7FC-6A32EBF8CE9E}" type="presParOf" srcId="{07C011BB-3EEA-4A5E-919F-9958D1B1C492}" destId="{F899661B-3368-450B-9FC6-817010DBAEA2}" srcOrd="0" destOrd="0" presId="urn:microsoft.com/office/officeart/2005/8/layout/cycle3"/>
    <dgm:cxn modelId="{CF6CE9D9-7BF1-4ABB-AD6D-293A32D5E186}" type="presParOf" srcId="{07C011BB-3EEA-4A5E-919F-9958D1B1C492}" destId="{55837894-AAF4-4B0D-A821-C79FB761F794}" srcOrd="1" destOrd="0" presId="urn:microsoft.com/office/officeart/2005/8/layout/cycle3"/>
    <dgm:cxn modelId="{DA63042E-1C98-4785-B1B9-70B1FF1BAFE4}" type="presParOf" srcId="{07C011BB-3EEA-4A5E-919F-9958D1B1C492}" destId="{CAA11924-7A01-424A-9BE5-B16734FE0C3D}" srcOrd="2" destOrd="0" presId="urn:microsoft.com/office/officeart/2005/8/layout/cycle3"/>
    <dgm:cxn modelId="{01CC1B53-EA67-484B-8050-BABCF379894E}" type="presParOf" srcId="{07C011BB-3EEA-4A5E-919F-9958D1B1C492}" destId="{54B2C767-A9B1-414E-98B3-E696255A8F89}" srcOrd="3" destOrd="0" presId="urn:microsoft.com/office/officeart/2005/8/layout/cycle3"/>
    <dgm:cxn modelId="{0858DA41-F3BE-410D-A128-50982D680D2D}" type="presParOf" srcId="{07C011BB-3EEA-4A5E-919F-9958D1B1C492}" destId="{2DEFB913-4962-4009-A07F-EFBD06C3652C}" srcOrd="4" destOrd="0" presId="urn:microsoft.com/office/officeart/2005/8/layout/cycle3"/>
    <dgm:cxn modelId="{6B42A924-6B2B-4F76-94A3-16644F63B5C5}" type="presParOf" srcId="{07C011BB-3EEA-4A5E-919F-9958D1B1C492}" destId="{C32E783C-6C4C-446D-A1D2-939D66A728F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77EC2-A090-4625-9B60-DF208E649E00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2AD436E-3EA6-4419-B55D-50B6B99C93B9}">
      <dgm:prSet phldrT="[Текст]"/>
      <dgm:spPr/>
      <dgm:t>
        <a:bodyPr/>
        <a:lstStyle/>
        <a:p>
          <a:r>
            <a: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совместная организованная деятельность с детьми</a:t>
          </a:r>
        </a:p>
      </dgm:t>
    </dgm:pt>
    <dgm:pt modelId="{0BEFE118-3B5E-46AC-ACF9-D67329DFDE53}" type="parTrans" cxnId="{018FFE49-2917-4F3A-91FB-23DFCA7200B8}">
      <dgm:prSet/>
      <dgm:spPr/>
      <dgm:t>
        <a:bodyPr/>
        <a:lstStyle/>
        <a:p>
          <a:endParaRPr lang="ru-RU"/>
        </a:p>
      </dgm:t>
    </dgm:pt>
    <dgm:pt modelId="{5980B5E5-DB1B-4D17-B558-B7BDEA3128E3}" type="sibTrans" cxnId="{018FFE49-2917-4F3A-91FB-23DFCA7200B8}">
      <dgm:prSet/>
      <dgm:spPr/>
      <dgm:t>
        <a:bodyPr/>
        <a:lstStyle/>
        <a:p>
          <a:endParaRPr lang="ru-RU"/>
        </a:p>
      </dgm:t>
    </dgm:pt>
    <dgm:pt modelId="{D93D8548-B1ED-4DC0-98F1-86972E86D1DF}">
      <dgm:prSet phldrT="[Текст]" custT="1"/>
      <dgm:spPr/>
      <dgm:t>
        <a:bodyPr/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работа с родителями</a:t>
          </a:r>
        </a:p>
      </dgm:t>
    </dgm:pt>
    <dgm:pt modelId="{33683F2F-BD12-49EA-B799-A1F54C4A0C51}" type="parTrans" cxnId="{537DCFD7-D814-44E3-BB72-04CF51E5AFBD}">
      <dgm:prSet/>
      <dgm:spPr/>
      <dgm:t>
        <a:bodyPr/>
        <a:lstStyle/>
        <a:p>
          <a:endParaRPr lang="ru-RU"/>
        </a:p>
      </dgm:t>
    </dgm:pt>
    <dgm:pt modelId="{52841C28-3A25-4067-A61E-3389E7439D2B}" type="sibTrans" cxnId="{537DCFD7-D814-44E3-BB72-04CF51E5AFBD}">
      <dgm:prSet/>
      <dgm:spPr/>
      <dgm:t>
        <a:bodyPr/>
        <a:lstStyle/>
        <a:p>
          <a:endParaRPr lang="ru-RU"/>
        </a:p>
      </dgm:t>
    </dgm:pt>
    <dgm:pt modelId="{FFD774A6-C089-445C-89F9-E565658D5BD2}">
      <dgm:prSet phldrT="[Текст]" custT="1"/>
      <dgm:spPr/>
      <dgm:t>
        <a:bodyPr/>
        <a:lstStyle/>
        <a:p>
          <a:r>
            <a:rPr lang="ru-RU" sz="2800" b="1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беседы</a:t>
          </a:r>
          <a:r>
            <a:rPr lang="ru-RU" sz="1300" kern="1200" dirty="0"/>
            <a:t> </a:t>
          </a:r>
        </a:p>
      </dgm:t>
    </dgm:pt>
    <dgm:pt modelId="{1B56EA30-6D3C-4BD2-A840-5AE2975AFDBF}" type="parTrans" cxnId="{E539C0DB-5287-425B-BCBE-0B873FFD523A}">
      <dgm:prSet/>
      <dgm:spPr/>
      <dgm:t>
        <a:bodyPr/>
        <a:lstStyle/>
        <a:p>
          <a:endParaRPr lang="ru-RU"/>
        </a:p>
      </dgm:t>
    </dgm:pt>
    <dgm:pt modelId="{5A3792FA-A5D2-4750-B634-1F43092164CF}" type="sibTrans" cxnId="{E539C0DB-5287-425B-BCBE-0B873FFD523A}">
      <dgm:prSet/>
      <dgm:spPr/>
      <dgm:t>
        <a:bodyPr/>
        <a:lstStyle/>
        <a:p>
          <a:endParaRPr lang="ru-RU"/>
        </a:p>
      </dgm:t>
    </dgm:pt>
    <dgm:pt modelId="{5A28A4A6-8196-42CF-90F1-7E861127B90E}" type="pres">
      <dgm:prSet presAssocID="{21577EC2-A090-4625-9B60-DF208E649E00}" presName="Name0" presStyleCnt="0">
        <dgm:presLayoutVars>
          <dgm:dir/>
          <dgm:resizeHandles/>
        </dgm:presLayoutVars>
      </dgm:prSet>
      <dgm:spPr/>
    </dgm:pt>
    <dgm:pt modelId="{425170C1-B492-465E-9412-06A65185B9FD}" type="pres">
      <dgm:prSet presAssocID="{22AD436E-3EA6-4419-B55D-50B6B99C93B9}" presName="composite" presStyleCnt="0"/>
      <dgm:spPr/>
    </dgm:pt>
    <dgm:pt modelId="{BA9029EA-6522-4810-B4E1-E0D6F4767576}" type="pres">
      <dgm:prSet presAssocID="{22AD436E-3EA6-4419-B55D-50B6B99C93B9}" presName="rect1" presStyleLbl="bgImgPlace1" presStyleIdx="0" presStyleCnt="3" custScaleX="119912" custScaleY="121925" custLinFactNeighborX="-80646" custLinFactNeighborY="-44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B0F39E83-9B9D-4424-A7E0-A33C74F26841}" type="pres">
      <dgm:prSet presAssocID="{22AD436E-3EA6-4419-B55D-50B6B99C93B9}" presName="rect2" presStyleLbl="node1" presStyleIdx="0" presStyleCnt="3" custScaleX="180992" custScaleY="90335" custLinFactNeighborX="-44069" custLinFactNeighborY="78974">
        <dgm:presLayoutVars>
          <dgm:bulletEnabled val="1"/>
        </dgm:presLayoutVars>
      </dgm:prSet>
      <dgm:spPr/>
    </dgm:pt>
    <dgm:pt modelId="{3ABE91EA-6910-4C5E-A638-BF3AAC5B5877}" type="pres">
      <dgm:prSet presAssocID="{5980B5E5-DB1B-4D17-B558-B7BDEA3128E3}" presName="sibTrans" presStyleCnt="0"/>
      <dgm:spPr/>
    </dgm:pt>
    <dgm:pt modelId="{D7398CAB-92B5-4954-B896-3F5D54D9AE79}" type="pres">
      <dgm:prSet presAssocID="{D93D8548-B1ED-4DC0-98F1-86972E86D1DF}" presName="composite" presStyleCnt="0"/>
      <dgm:spPr/>
    </dgm:pt>
    <dgm:pt modelId="{AC5AB814-33F2-4BF1-851A-4DFF7F3D4B6B}" type="pres">
      <dgm:prSet presAssocID="{D93D8548-B1ED-4DC0-98F1-86972E86D1DF}" presName="rect1" presStyleLbl="bgImgPlace1" presStyleIdx="1" presStyleCnt="3" custScaleX="139967" custScaleY="95404" custLinFactNeighborX="51221" custLinFactNeighborY="5177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12857F75-7A1A-476D-8598-5A653604D793}" type="pres">
      <dgm:prSet presAssocID="{D93D8548-B1ED-4DC0-98F1-86972E86D1DF}" presName="rect2" presStyleLbl="node1" presStyleIdx="1" presStyleCnt="3" custScaleX="214250" custScaleY="53146" custLinFactX="100000" custLinFactY="36382" custLinFactNeighborX="110116" custLinFactNeighborY="100000">
        <dgm:presLayoutVars>
          <dgm:bulletEnabled val="1"/>
        </dgm:presLayoutVars>
      </dgm:prSet>
      <dgm:spPr/>
    </dgm:pt>
    <dgm:pt modelId="{C827A786-D746-4AD0-A943-8BF22368D96E}" type="pres">
      <dgm:prSet presAssocID="{52841C28-3A25-4067-A61E-3389E7439D2B}" presName="sibTrans" presStyleCnt="0"/>
      <dgm:spPr/>
    </dgm:pt>
    <dgm:pt modelId="{7667CB83-E4B5-4F1D-A48A-B32CBCB899BB}" type="pres">
      <dgm:prSet presAssocID="{FFD774A6-C089-445C-89F9-E565658D5BD2}" presName="composite" presStyleCnt="0"/>
      <dgm:spPr/>
    </dgm:pt>
    <dgm:pt modelId="{08B5ED86-FBD9-4CC1-9162-1B4E406193E9}" type="pres">
      <dgm:prSet presAssocID="{FFD774A6-C089-445C-89F9-E565658D5BD2}" presName="rect1" presStyleLbl="bgImgPlace1" presStyleIdx="2" presStyleCnt="3" custScaleX="122260" custLinFactNeighborX="-38147" custLinFactNeighborY="-165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BA721495-552B-4BA0-B390-197DAAD0DAC4}" type="pres">
      <dgm:prSet presAssocID="{FFD774A6-C089-445C-89F9-E565658D5BD2}" presName="rect2" presStyleLbl="node1" presStyleIdx="2" presStyleCnt="3" custScaleX="214697" custScaleY="39443" custLinFactNeighborX="39113" custLinFactNeighborY="18663">
        <dgm:presLayoutVars>
          <dgm:bulletEnabled val="1"/>
        </dgm:presLayoutVars>
      </dgm:prSet>
      <dgm:spPr/>
    </dgm:pt>
  </dgm:ptLst>
  <dgm:cxnLst>
    <dgm:cxn modelId="{6094C007-7724-4C18-B90D-40CD8BCCF603}" type="presOf" srcId="{22AD436E-3EA6-4419-B55D-50B6B99C93B9}" destId="{B0F39E83-9B9D-4424-A7E0-A33C74F26841}" srcOrd="0" destOrd="0" presId="urn:microsoft.com/office/officeart/2008/layout/BendingPictureBlocks"/>
    <dgm:cxn modelId="{018FFE49-2917-4F3A-91FB-23DFCA7200B8}" srcId="{21577EC2-A090-4625-9B60-DF208E649E00}" destId="{22AD436E-3EA6-4419-B55D-50B6B99C93B9}" srcOrd="0" destOrd="0" parTransId="{0BEFE118-3B5E-46AC-ACF9-D67329DFDE53}" sibTransId="{5980B5E5-DB1B-4D17-B558-B7BDEA3128E3}"/>
    <dgm:cxn modelId="{DD10CB7F-6537-4F7A-9ED0-AAB9BEC333CF}" type="presOf" srcId="{D93D8548-B1ED-4DC0-98F1-86972E86D1DF}" destId="{12857F75-7A1A-476D-8598-5A653604D793}" srcOrd="0" destOrd="0" presId="urn:microsoft.com/office/officeart/2008/layout/BendingPictureBlocks"/>
    <dgm:cxn modelId="{537DCFD7-D814-44E3-BB72-04CF51E5AFBD}" srcId="{21577EC2-A090-4625-9B60-DF208E649E00}" destId="{D93D8548-B1ED-4DC0-98F1-86972E86D1DF}" srcOrd="1" destOrd="0" parTransId="{33683F2F-BD12-49EA-B799-A1F54C4A0C51}" sibTransId="{52841C28-3A25-4067-A61E-3389E7439D2B}"/>
    <dgm:cxn modelId="{E539C0DB-5287-425B-BCBE-0B873FFD523A}" srcId="{21577EC2-A090-4625-9B60-DF208E649E00}" destId="{FFD774A6-C089-445C-89F9-E565658D5BD2}" srcOrd="2" destOrd="0" parTransId="{1B56EA30-6D3C-4BD2-A840-5AE2975AFDBF}" sibTransId="{5A3792FA-A5D2-4750-B634-1F43092164CF}"/>
    <dgm:cxn modelId="{9A3E82E7-15E0-4756-9E6F-2B8F33BF3C56}" type="presOf" srcId="{FFD774A6-C089-445C-89F9-E565658D5BD2}" destId="{BA721495-552B-4BA0-B390-197DAAD0DAC4}" srcOrd="0" destOrd="0" presId="urn:microsoft.com/office/officeart/2008/layout/BendingPictureBlocks"/>
    <dgm:cxn modelId="{8D03D9FE-B7C1-426A-BD9C-42724BD1B55B}" type="presOf" srcId="{21577EC2-A090-4625-9B60-DF208E649E00}" destId="{5A28A4A6-8196-42CF-90F1-7E861127B90E}" srcOrd="0" destOrd="0" presId="urn:microsoft.com/office/officeart/2008/layout/BendingPictureBlocks"/>
    <dgm:cxn modelId="{5E848836-7C9B-445A-AA33-E4EA4ECB497F}" type="presParOf" srcId="{5A28A4A6-8196-42CF-90F1-7E861127B90E}" destId="{425170C1-B492-465E-9412-06A65185B9FD}" srcOrd="0" destOrd="0" presId="urn:microsoft.com/office/officeart/2008/layout/BendingPictureBlocks"/>
    <dgm:cxn modelId="{52EDE671-15D9-4B26-95DB-6F7362EDDF4A}" type="presParOf" srcId="{425170C1-B492-465E-9412-06A65185B9FD}" destId="{BA9029EA-6522-4810-B4E1-E0D6F4767576}" srcOrd="0" destOrd="0" presId="urn:microsoft.com/office/officeart/2008/layout/BendingPictureBlocks"/>
    <dgm:cxn modelId="{C1BD8898-E681-4AD5-901F-25A5A5E46DC4}" type="presParOf" srcId="{425170C1-B492-465E-9412-06A65185B9FD}" destId="{B0F39E83-9B9D-4424-A7E0-A33C74F26841}" srcOrd="1" destOrd="0" presId="urn:microsoft.com/office/officeart/2008/layout/BendingPictureBlocks"/>
    <dgm:cxn modelId="{D70899B6-C6FB-43C5-8E47-374FAFDFE224}" type="presParOf" srcId="{5A28A4A6-8196-42CF-90F1-7E861127B90E}" destId="{3ABE91EA-6910-4C5E-A638-BF3AAC5B5877}" srcOrd="1" destOrd="0" presId="urn:microsoft.com/office/officeart/2008/layout/BendingPictureBlocks"/>
    <dgm:cxn modelId="{6B2CFFA6-BF28-4CE2-AA6D-E730143DCAB9}" type="presParOf" srcId="{5A28A4A6-8196-42CF-90F1-7E861127B90E}" destId="{D7398CAB-92B5-4954-B896-3F5D54D9AE79}" srcOrd="2" destOrd="0" presId="urn:microsoft.com/office/officeart/2008/layout/BendingPictureBlocks"/>
    <dgm:cxn modelId="{CD0DC2E4-9648-4A77-97CF-87D33411B2BF}" type="presParOf" srcId="{D7398CAB-92B5-4954-B896-3F5D54D9AE79}" destId="{AC5AB814-33F2-4BF1-851A-4DFF7F3D4B6B}" srcOrd="0" destOrd="0" presId="urn:microsoft.com/office/officeart/2008/layout/BendingPictureBlocks"/>
    <dgm:cxn modelId="{319F667A-2686-4265-A168-5847A1B4E05E}" type="presParOf" srcId="{D7398CAB-92B5-4954-B896-3F5D54D9AE79}" destId="{12857F75-7A1A-476D-8598-5A653604D793}" srcOrd="1" destOrd="0" presId="urn:microsoft.com/office/officeart/2008/layout/BendingPictureBlocks"/>
    <dgm:cxn modelId="{CC18F719-4CA8-48D9-924D-5182F09704C7}" type="presParOf" srcId="{5A28A4A6-8196-42CF-90F1-7E861127B90E}" destId="{C827A786-D746-4AD0-A943-8BF22368D96E}" srcOrd="3" destOrd="0" presId="urn:microsoft.com/office/officeart/2008/layout/BendingPictureBlocks"/>
    <dgm:cxn modelId="{A3539643-1059-4FC6-A2F6-4705CADE3BAB}" type="presParOf" srcId="{5A28A4A6-8196-42CF-90F1-7E861127B90E}" destId="{7667CB83-E4B5-4F1D-A48A-B32CBCB899BB}" srcOrd="4" destOrd="0" presId="urn:microsoft.com/office/officeart/2008/layout/BendingPictureBlocks"/>
    <dgm:cxn modelId="{A8ACAC47-B727-4E5F-8918-DB90553A0EF8}" type="presParOf" srcId="{7667CB83-E4B5-4F1D-A48A-B32CBCB899BB}" destId="{08B5ED86-FBD9-4CC1-9162-1B4E406193E9}" srcOrd="0" destOrd="0" presId="urn:microsoft.com/office/officeart/2008/layout/BendingPictureBlocks"/>
    <dgm:cxn modelId="{F09E680E-F6CF-4EAE-9E9F-8903B6D5650B}" type="presParOf" srcId="{7667CB83-E4B5-4F1D-A48A-B32CBCB899BB}" destId="{BA721495-552B-4BA0-B390-197DAAD0DAC4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37894-AAF4-4B0D-A821-C79FB761F794}">
      <dsp:nvSpPr>
        <dsp:cNvPr id="0" name=""/>
        <dsp:cNvSpPr/>
      </dsp:nvSpPr>
      <dsp:spPr>
        <a:xfrm>
          <a:off x="2478925" y="229973"/>
          <a:ext cx="5656814" cy="5656814"/>
        </a:xfrm>
        <a:prstGeom prst="circularArrow">
          <a:avLst>
            <a:gd name="adj1" fmla="val 5544"/>
            <a:gd name="adj2" fmla="val 330680"/>
            <a:gd name="adj3" fmla="val 14222065"/>
            <a:gd name="adj4" fmla="val 17120009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899661B-3368-450B-9FC6-817010DBAEA2}">
      <dsp:nvSpPr>
        <dsp:cNvPr id="0" name=""/>
        <dsp:cNvSpPr/>
      </dsp:nvSpPr>
      <dsp:spPr>
        <a:xfrm>
          <a:off x="6295855" y="353952"/>
          <a:ext cx="2122900" cy="10012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Обучение родителей эффективному взаимодействию с детьми в совместной деятельности.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sp:txBody>
      <dsp:txXfrm>
        <a:off x="6344731" y="402828"/>
        <a:ext cx="2025148" cy="903471"/>
      </dsp:txXfrm>
    </dsp:sp>
    <dsp:sp modelId="{CAA11924-7A01-424A-9BE5-B16734FE0C3D}">
      <dsp:nvSpPr>
        <dsp:cNvPr id="0" name=""/>
        <dsp:cNvSpPr/>
      </dsp:nvSpPr>
      <dsp:spPr>
        <a:xfrm>
          <a:off x="7209334" y="2200848"/>
          <a:ext cx="2284664" cy="10151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Формирование готовности к совместной деятельности со сверстниками и взрослыми.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sp:txBody>
      <dsp:txXfrm>
        <a:off x="7258891" y="2250405"/>
        <a:ext cx="2185550" cy="916067"/>
      </dsp:txXfrm>
    </dsp:sp>
    <dsp:sp modelId="{54B2C767-A9B1-414E-98B3-E696255A8F89}">
      <dsp:nvSpPr>
        <dsp:cNvPr id="0" name=""/>
        <dsp:cNvSpPr/>
      </dsp:nvSpPr>
      <dsp:spPr>
        <a:xfrm>
          <a:off x="5656803" y="3946858"/>
          <a:ext cx="2679110" cy="13395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Способствовать развитию таких ценностных качеств дошкольников, как: доброта, искренность, великодушие, милосердие, бескорыстие, благотворительность</a:t>
          </a:r>
          <a:endParaRPr lang="ru-RU" sz="1400" b="1" i="0" kern="1200" dirty="0">
            <a:latin typeface="Corbel" panose="020B0503020204020204" pitchFamily="34" charset="0"/>
            <a:ea typeface="+mn-ea"/>
            <a:cs typeface="+mn-cs"/>
          </a:endParaRPr>
        </a:p>
      </dsp:txBody>
      <dsp:txXfrm>
        <a:off x="5722195" y="4012250"/>
        <a:ext cx="2548326" cy="1208771"/>
      </dsp:txXfrm>
    </dsp:sp>
    <dsp:sp modelId="{2DEFB913-4962-4009-A07F-EFBD06C3652C}">
      <dsp:nvSpPr>
        <dsp:cNvPr id="0" name=""/>
        <dsp:cNvSpPr/>
      </dsp:nvSpPr>
      <dsp:spPr>
        <a:xfrm>
          <a:off x="1726753" y="3183756"/>
          <a:ext cx="2869380" cy="1605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>
              <a:latin typeface="Corbel" panose="020B0503020204020204" pitchFamily="34" charset="0"/>
              <a:ea typeface="+mn-ea"/>
              <a:cs typeface="+mn-cs"/>
            </a:rPr>
            <a:t>Воспитание гуманного отношения ко всему живому, развитие социального и эмоционального интеллекта, эмоциональной отзывчивости, сопереживания</a:t>
          </a:r>
          <a:r>
            <a:rPr lang="ru-RU" sz="1000" kern="1200"/>
            <a:t>.</a:t>
          </a:r>
          <a:endParaRPr lang="ru-RU" sz="1000" kern="1200" baseline="0" dirty="0"/>
        </a:p>
      </dsp:txBody>
      <dsp:txXfrm>
        <a:off x="1805150" y="3262153"/>
        <a:ext cx="2712586" cy="1449171"/>
      </dsp:txXfrm>
    </dsp:sp>
    <dsp:sp modelId="{C32E783C-6C4C-446D-A1D2-939D66A728F6}">
      <dsp:nvSpPr>
        <dsp:cNvPr id="0" name=""/>
        <dsp:cNvSpPr/>
      </dsp:nvSpPr>
      <dsp:spPr>
        <a:xfrm>
          <a:off x="1362903" y="985847"/>
          <a:ext cx="2701105" cy="13790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latin typeface="Corbel" panose="020B0503020204020204" pitchFamily="34" charset="0"/>
              <a:ea typeface="+mn-ea"/>
              <a:cs typeface="+mn-cs"/>
            </a:rPr>
            <a:t>Сохранение и обогащение семейных ценностей и традиции. Счастливая семья-это папа, мама, дети, любовь, добро, чувство значимости и поддержка!</a:t>
          </a:r>
        </a:p>
      </dsp:txBody>
      <dsp:txXfrm>
        <a:off x="1430221" y="1053165"/>
        <a:ext cx="2566469" cy="124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029EA-6522-4810-B4E1-E0D6F4767576}">
      <dsp:nvSpPr>
        <dsp:cNvPr id="0" name=""/>
        <dsp:cNvSpPr/>
      </dsp:nvSpPr>
      <dsp:spPr>
        <a:xfrm>
          <a:off x="640909" y="162668"/>
          <a:ext cx="2721608" cy="2327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F39E83-9B9D-4424-A7E0-A33C74F26841}">
      <dsp:nvSpPr>
        <dsp:cNvPr id="0" name=""/>
        <dsp:cNvSpPr/>
      </dsp:nvSpPr>
      <dsp:spPr>
        <a:xfrm>
          <a:off x="811525" y="2290628"/>
          <a:ext cx="2226348" cy="1111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rPr>
            <a:t>совместная организованная деятельность с детьми</a:t>
          </a:r>
        </a:p>
      </dsp:txBody>
      <dsp:txXfrm>
        <a:off x="811525" y="2290628"/>
        <a:ext cx="2226348" cy="1111193"/>
      </dsp:txXfrm>
    </dsp:sp>
    <dsp:sp modelId="{AC5AB814-33F2-4BF1-851A-4DFF7F3D4B6B}">
      <dsp:nvSpPr>
        <dsp:cNvPr id="0" name=""/>
        <dsp:cNvSpPr/>
      </dsp:nvSpPr>
      <dsp:spPr>
        <a:xfrm>
          <a:off x="7848785" y="1489460"/>
          <a:ext cx="3176791" cy="182122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2857F75-7A1A-476D-8598-5A653604D793}">
      <dsp:nvSpPr>
        <dsp:cNvPr id="0" name=""/>
        <dsp:cNvSpPr/>
      </dsp:nvSpPr>
      <dsp:spPr>
        <a:xfrm>
          <a:off x="8176176" y="3225520"/>
          <a:ext cx="2635448" cy="653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работа с родителями</a:t>
          </a:r>
        </a:p>
      </dsp:txBody>
      <dsp:txXfrm>
        <a:off x="8176176" y="3225520"/>
        <a:ext cx="2635448" cy="653738"/>
      </dsp:txXfrm>
    </dsp:sp>
    <dsp:sp modelId="{08B5ED86-FBD9-4CC1-9162-1B4E406193E9}">
      <dsp:nvSpPr>
        <dsp:cNvPr id="0" name=""/>
        <dsp:cNvSpPr/>
      </dsp:nvSpPr>
      <dsp:spPr>
        <a:xfrm>
          <a:off x="4004233" y="2603188"/>
          <a:ext cx="2774900" cy="19089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721495-552B-4BA0-B390-197DAAD0DAC4}">
      <dsp:nvSpPr>
        <dsp:cNvPr id="0" name=""/>
        <dsp:cNvSpPr/>
      </dsp:nvSpPr>
      <dsp:spPr>
        <a:xfrm>
          <a:off x="4052814" y="4323823"/>
          <a:ext cx="2640947" cy="4851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cap="none" spc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  <a:ea typeface="+mn-ea"/>
              <a:cs typeface="+mn-cs"/>
            </a:rPr>
            <a:t>беседы</a:t>
          </a:r>
          <a:r>
            <a:rPr lang="ru-RU" sz="1300" kern="1200" dirty="0"/>
            <a:t> </a:t>
          </a:r>
        </a:p>
      </dsp:txBody>
      <dsp:txXfrm>
        <a:off x="4052814" y="4323823"/>
        <a:ext cx="2640947" cy="485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16.01.2024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36847"/>
            <a:ext cx="10993549" cy="260935"/>
          </a:xfrm>
        </p:spPr>
        <p:txBody>
          <a:bodyPr rtlCol="0">
            <a:noAutofit/>
          </a:bodyPr>
          <a:lstStyle/>
          <a:p>
            <a:pPr algn="ctr" rtl="0"/>
            <a:r>
              <a:rPr lang="ru" sz="1200" cap="none" dirty="0">
                <a:solidFill>
                  <a:schemeClr val="tx1"/>
                </a:solidFill>
                <a:latin typeface="Georgia" panose="02040502050405020303" pitchFamily="18" charset="0"/>
              </a:rPr>
              <a:t>Муниципальное бюджетное дошкольное образовательное учреждение города ростова на дону «детский сад №111»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1312115"/>
            <a:ext cx="10993546" cy="1651564"/>
          </a:xfrm>
          <a:effectLst>
            <a:outerShdw blurRad="50800" dist="50800" dir="5400000" algn="ctr" rotWithShape="0">
              <a:schemeClr val="tx1">
                <a:alpha val="99000"/>
              </a:schemeClr>
            </a:outerShdw>
          </a:effectLst>
        </p:spPr>
        <p:txBody>
          <a:bodyPr rtlCol="0">
            <a:normAutofit lnSpcReduction="10000"/>
          </a:bodyPr>
          <a:lstStyle/>
          <a:p>
            <a:pPr algn="ctr" rtl="0"/>
            <a:r>
              <a:rPr lang="ru-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рамках реализации П</a:t>
            </a:r>
            <a:r>
              <a:rPr lang="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роекта 2024 ГОДА ворошиловского </a:t>
            </a:r>
          </a:p>
          <a:p>
            <a:pPr algn="ctr" rtl="0"/>
            <a:r>
              <a:rPr lang="ru-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Р</a:t>
            </a:r>
            <a:r>
              <a:rPr lang="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айона </a:t>
            </a:r>
            <a:r>
              <a:rPr lang="ru-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Г</a:t>
            </a:r>
            <a:r>
              <a:rPr lang="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орода ростова-на-дону</a:t>
            </a:r>
          </a:p>
          <a:p>
            <a:pPr algn="ctr"/>
            <a:r>
              <a:rPr lang="ru" sz="2400" dirty="0">
                <a:solidFill>
                  <a:srgbClr val="FFC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«ответственный родитель»</a:t>
            </a:r>
          </a:p>
          <a:p>
            <a:pPr algn="ctr" rtl="0"/>
            <a:endParaRPr lang="ru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 rtl="0"/>
            <a:endParaRPr lang="ru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248B9-5B69-1146-58C2-3798CA716A36}"/>
              </a:ext>
            </a:extLst>
          </p:cNvPr>
          <p:cNvSpPr txBox="1"/>
          <p:nvPr/>
        </p:nvSpPr>
        <p:spPr>
          <a:xfrm>
            <a:off x="2756911" y="2998409"/>
            <a:ext cx="60960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99000"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 rtl="0"/>
            <a:r>
              <a:rPr lang="ru" sz="4800" dirty="0">
                <a:solidFill>
                  <a:srgbClr val="FFFF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«ТВОРИ ДОБРО»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9FD95D-AA2B-0802-1BAA-FEDB18CDD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771" y="4143739"/>
            <a:ext cx="3048280" cy="22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491C-8A5A-3CC2-1189-546D0540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294" y="1979719"/>
            <a:ext cx="10919209" cy="4225771"/>
          </a:xfrm>
          <a:ln>
            <a:solidFill>
              <a:schemeClr val="bg1"/>
            </a:solidFill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000" b="1" cap="none" dirty="0">
                <a:ln w="22225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Franklin Gothic Heavy" panose="020B0903020102020204" pitchFamily="34" charset="0"/>
              </a:rPr>
              <a:t>ОСНОВНАЯ ИДЕЯ ПРОЕКТА:</a:t>
            </a:r>
            <a:br>
              <a:rPr lang="ru-RU" sz="4000" b="1" cap="none" dirty="0">
                <a:ln w="22225">
                  <a:solidFill>
                    <a:schemeClr val="tx2"/>
                  </a:solidFill>
                  <a:prstDash val="solid"/>
                </a:ln>
                <a:solidFill>
                  <a:srgbClr val="FFC000"/>
                </a:solidFill>
                <a:latin typeface="Franklin Gothic Heavy" panose="020B0903020102020204" pitchFamily="34" charset="0"/>
              </a:rPr>
            </a:br>
            <a:r>
              <a:rPr lang="ru-RU" sz="2800" b="1" i="0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Укрепление института семьи, показать родителям необходимость целенаправленного воспитания у детей доброты, как ценного, неотъемлемого качества человека.</a:t>
            </a:r>
            <a:br>
              <a:rPr lang="ru-RU" sz="2800" b="1" i="0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В</a:t>
            </a:r>
            <a:r>
              <a:rPr lang="ru-RU" sz="2800" b="1" i="0" cap="none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ходе работы над проектом, подвести детей к пониманию того, что добрые поступки приносят радость, что доброта помогает дружить, вместе совершать красивые поступки. Доброта украшает наш мир и чем ее больше, тем светлее становится вокруг.</a:t>
            </a:r>
            <a:endParaRPr lang="ru-RU" sz="4000" b="1" cap="none" dirty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39476F-C459-D436-DC12-55FC1836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316041-DA7D-4734-AA8C-761AB09393E2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F8BD39-443D-DAA5-0DFE-7A5491215514}"/>
              </a:ext>
            </a:extLst>
          </p:cNvPr>
          <p:cNvSpPr txBox="1">
            <a:spLocks/>
          </p:cNvSpPr>
          <p:nvPr/>
        </p:nvSpPr>
        <p:spPr>
          <a:xfrm>
            <a:off x="728294" y="882058"/>
            <a:ext cx="11029616" cy="988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cap="none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accent2"/>
                </a:solidFill>
                <a:latin typeface="Franklin Gothic Heavy" panose="020B0903020102020204" pitchFamily="34" charset="0"/>
              </a:rPr>
              <a:t>«ТВОРИ ДОБРО»</a:t>
            </a:r>
          </a:p>
        </p:txBody>
      </p:sp>
    </p:spTree>
    <p:extLst>
      <p:ext uri="{BB962C8B-B14F-4D97-AF65-F5344CB8AC3E}">
        <p14:creationId xmlns:p14="http://schemas.microsoft.com/office/powerpoint/2010/main" val="23090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B9F4-6FEE-761C-1B4E-56B229A5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16.01.2024</a:t>
            </a:fld>
            <a:endParaRPr lang="en-US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17198F9-0BF4-FC0B-A391-3B16D39D6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7238857"/>
              </p:ext>
            </p:extLst>
          </p:nvPr>
        </p:nvGraphicFramePr>
        <p:xfrm>
          <a:off x="2031999" y="719666"/>
          <a:ext cx="9659891" cy="570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252B8C-A10D-ADA4-C57F-8CF16F7BC595}"/>
              </a:ext>
            </a:extLst>
          </p:cNvPr>
          <p:cNvSpPr/>
          <p:nvPr/>
        </p:nvSpPr>
        <p:spPr>
          <a:xfrm>
            <a:off x="1198880" y="506306"/>
            <a:ext cx="67017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ЗАДАЧИ </a:t>
            </a:r>
            <a:r>
              <a:rPr lang="ru-RU" sz="4800" dirty="0">
                <a:ln w="0"/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Franklin Gothic Heavy" panose="020B0903020102020204" pitchFamily="34" charset="0"/>
              </a:rPr>
              <a:t>ПРОЕКТА:</a:t>
            </a:r>
            <a:endParaRPr lang="ru-RU" sz="4800" b="0" cap="none" spc="0" dirty="0">
              <a:ln w="0"/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26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B37764-C607-F450-464B-E6A4BF2D97AF}"/>
              </a:ext>
            </a:extLst>
          </p:cNvPr>
          <p:cNvSpPr txBox="1"/>
          <p:nvPr/>
        </p:nvSpPr>
        <p:spPr>
          <a:xfrm>
            <a:off x="2762435" y="701335"/>
            <a:ext cx="666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ФОРМА РЕАЛИЗАЦИИ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8E332059-C103-B1AE-110D-12BF2D804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873261"/>
              </p:ext>
            </p:extLst>
          </p:nvPr>
        </p:nvGraphicFramePr>
        <p:xfrm>
          <a:off x="345440" y="1347666"/>
          <a:ext cx="11216639" cy="507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FBC1DF15-0AED-B2E5-0ACC-EBB3DAC70A2C}"/>
              </a:ext>
            </a:extLst>
          </p:cNvPr>
          <p:cNvSpPr/>
          <p:nvPr/>
        </p:nvSpPr>
        <p:spPr>
          <a:xfrm>
            <a:off x="4908478" y="1464615"/>
            <a:ext cx="2738116" cy="200151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15D1CB6-B669-4DE7-8289-720B46355E0C}"/>
              </a:ext>
            </a:extLst>
          </p:cNvPr>
          <p:cNvSpPr/>
          <p:nvPr/>
        </p:nvSpPr>
        <p:spPr>
          <a:xfrm>
            <a:off x="5063101" y="1833259"/>
            <a:ext cx="2428870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Участие в фестивалях,</a:t>
            </a:r>
          </a:p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акциях,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посещение театров, 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выставок,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волонтерство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3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EFB89D-2BC9-716A-A81C-8AC8A02B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16.01.2024</a:t>
            </a:fld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373EEE-B1A0-6FB6-892F-8E6CE1F33C18}"/>
              </a:ext>
            </a:extLst>
          </p:cNvPr>
          <p:cNvSpPr/>
          <p:nvPr/>
        </p:nvSpPr>
        <p:spPr>
          <a:xfrm>
            <a:off x="2074302" y="787396"/>
            <a:ext cx="857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ОЖИДАЕМЫЙ РЕЗУЛЬТАТ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116A64-92F1-0FDD-1EA5-D19A692FF7CE}"/>
              </a:ext>
            </a:extLst>
          </p:cNvPr>
          <p:cNvSpPr/>
          <p:nvPr/>
        </p:nvSpPr>
        <p:spPr>
          <a:xfrm>
            <a:off x="1225118" y="1918186"/>
            <a:ext cx="10040645" cy="480131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indent="450850"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Развивается самодеятельное семейное творчество. Пропагандируются семейные ценности. </a:t>
            </a:r>
          </a:p>
          <a:p>
            <a:pPr indent="450850"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Растёт понимание традиционного уклада в семье: папа, мама, дети. </a:t>
            </a:r>
          </a:p>
          <a:p>
            <a:pPr indent="450850"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Развивается имидж счастливой семьи. Пропагандируется </a:t>
            </a:r>
          </a:p>
          <a:p>
            <a:pPr indent="450850"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здоровый образ жизни, уважение к родителям и к старшим, патриотизм и любовь.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У детей - формируются представления о добре и зле,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знания о способах выражения доброты друг другу, родным и окружающим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людям; дети узнают и смогут называть пословицы, поговорки о доброте, дружбе,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 педагогов – повышается уровень профессиональной компетентности и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мастерства по формированию основ нравственной культуры у дошкольников; собран и систематизирован материал.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У родителей – усиливается взаимосвязь в вопросах воспитания нравственных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качеств между семьёй и детским садом; родители приобретут знания в области межличностного общения с ребёнком.</a:t>
            </a:r>
          </a:p>
          <a:p>
            <a:pPr algn="just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770387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{DAF43E40-97D7-4B73-8105-4759F6490481}tf33552983_win32</Template>
  <TotalTime>276</TotalTime>
  <Words>353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Calibri</vt:lpstr>
      <vt:lpstr>Cambria</vt:lpstr>
      <vt:lpstr>Corbel</vt:lpstr>
      <vt:lpstr>Franklin Gothic Book</vt:lpstr>
      <vt:lpstr>Franklin Gothic Demi</vt:lpstr>
      <vt:lpstr>Franklin Gothic Heavy</vt:lpstr>
      <vt:lpstr>Georgia</vt:lpstr>
      <vt:lpstr>Segoe UI Black</vt:lpstr>
      <vt:lpstr>Wingdings 2</vt:lpstr>
      <vt:lpstr>ДивидендVTI</vt:lpstr>
      <vt:lpstr>Муниципальное бюджетное дошкольное образовательное учреждение города ростова на дону «детский сад №111»</vt:lpstr>
      <vt:lpstr>ОСНОВНАЯ ИДЕЯ ПРОЕКТА: Укрепление института семьи, показать родителям необходимость целенаправленного воспитания у детей доброты, как ценного, неотъемлемого качества человека. В ходе работы над проектом, подвести детей к пониманию того, что добрые поступки приносят радость, что доброта помогает дружить, вместе совершать красивые поступки. Доброта украшает наш мир и чем ее больше, тем светлее становится вокруг.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города ростова на дону «детский сад №111»</dc:title>
  <dc:creator>eka5551555@gmail.com</dc:creator>
  <cp:lastModifiedBy>eka5551555@gmail.com</cp:lastModifiedBy>
  <cp:revision>2</cp:revision>
  <dcterms:created xsi:type="dcterms:W3CDTF">2024-01-16T07:06:37Z</dcterms:created>
  <dcterms:modified xsi:type="dcterms:W3CDTF">2024-01-16T11:43:34Z</dcterms:modified>
</cp:coreProperties>
</file>